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DA"/>
    <a:srgbClr val="283F19"/>
    <a:srgbClr val="00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lori\Documents\Masterschool\Presentation%20Page%20Indicate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E-4D59-8644-392CB2B23AC8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E-4D59-8644-392CB2B23AC8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360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FE-4D59-8644-392CB2B23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3D-47DB-86D8-4543DB9BB59C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3D-47DB-86D8-4543DB9BB59C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300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3D-47DB-86D8-4543DB9BB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E0-4583-A34F-0AFC56C0DEB0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E0-4583-A34F-0AFC56C0DEB0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240</c:v>
                </c:pt>
                <c:pt idx="1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E0-4583-A34F-0AFC56C0D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E3-4298-90FC-0BB1BC43A401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E3-4298-90FC-0BB1BC43A401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180</c:v>
                </c:pt>
                <c:pt idx="1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E3-4298-90FC-0BB1BC43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72-455C-8E5D-67E0CBC32721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72-455C-8E5D-67E0CBC32721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120</c:v>
                </c:pt>
                <c:pt idx="1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72-455C-8E5D-67E0CBC327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99-4D5D-989E-E12A7D7ED343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99-4D5D-989E-E12A7D7ED343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60</c:v>
                </c:pt>
                <c:pt idx="1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99-4D5D-989E-E12A7D7ED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E8ED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6A-4D4C-B2A1-FCCCD09A075C}"/>
              </c:ext>
            </c:extLst>
          </c:dPt>
          <c:dPt>
            <c:idx val="1"/>
            <c:bubble3D val="0"/>
            <c:spPr>
              <a:solidFill>
                <a:srgbClr val="283F1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6A-4D4C-B2A1-FCCCD09A075C}"/>
              </c:ext>
            </c:extLst>
          </c:dPt>
          <c:val>
            <c:numRef>
              <c:f>Tabelle1!$A$1:$A$2</c:f>
              <c:numCache>
                <c:formatCode>General</c:formatCode>
                <c:ptCount val="2"/>
                <c:pt idx="0">
                  <c:v>0</c:v>
                </c:pt>
                <c:pt idx="1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6A-4D4C-B2A1-FCCCD09A0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6ED98C-E248-8F92-6BFD-F02C8896E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B45A38-D645-FA34-9523-D2E415ED7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F18908-766D-F868-2950-C8F32B3B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DC804-0C4A-5F2B-21D8-1E5180C9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DCEF3-C9F7-62B5-32E1-3D555EB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9C930-F0ED-3E9E-E63C-5A516AE4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88C00E-2606-12F3-AB24-1D10DB5DF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9B904F-D561-3FB8-F477-35F1DA5C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47D2C7-C9DF-8C23-0208-BF85888B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B8EF57-FED6-D408-19CF-A323B45B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DD1183-25C4-D3B3-BAEE-DC12207D9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6A2260-4BE7-246F-C447-2CB051A1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9E7BA4-542F-8F1C-7D0B-0558BC9B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4C084-60D1-00BA-C0E2-D5190C7B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4B1B3-2C55-9985-E81F-D80F9638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2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9EA07-867A-778E-2C13-7A4BFC2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78460-AB1D-8CD8-730E-437A86A8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B83C8-03D7-701C-4467-6623BCCF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DDE65D-55E9-7CAB-6691-40BF2A57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F79E75-6190-29C1-D2F5-8C64F8BF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415D8-14F0-0F47-B6AF-D3AFAB9E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3E55DE-CF41-434A-AE2B-638B53729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6D4F43-6914-D677-9787-66CC46D4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296753-70CC-DCB9-791F-C49BFC73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96E79-6C40-9927-92F4-DE7D695C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88C7C-B600-9855-2B44-8FE8646F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A4EB3-C428-FBAE-A2DD-45FCFA8D8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0C2975-B58E-3557-CDBF-674C9420C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1AD331-2CAD-97C0-F77A-C0618642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557387-B483-DC63-CED2-42371216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446EA5-B530-CAD1-E55F-AD04596E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4FD44-7773-7253-CD9C-93074F69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E7DDBE-F51D-8E44-F3AB-00389CF58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B2FADC-7751-C118-5772-2C79DF5BB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FF2E8E-3B8F-E17F-7749-E521860B5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5AB1BB-69E2-A708-D5B6-B11B1C97C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2B54A8-3EA2-315D-3BCF-290C4EEB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B4FF0A-7103-7426-DE10-1D260697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BA0B5D3-6B85-7231-CD05-74002B4F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B5DD4-FD71-8271-6AE6-C6A4CD3C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1636FA-249A-D6DD-36D4-8C98ABEF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3E4F25-E2A7-C53A-B32B-7F2043EE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F2D49-87E2-E587-1A0C-50B49096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011EC5-E52A-FA03-31BA-592F661C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636131-305E-AFAA-EFB1-B57DDCEE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1297A7-8880-845B-757D-35B7AE64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2291C-96A6-CA50-EF5A-246250C8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7D242-F461-728B-5ED3-2902000F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7DFEC2-8711-8DD5-FC6C-B0BEBB3BA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CAFDF9-5741-799C-37F1-C9CE63A8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D3E31-74CE-49A2-BD3E-BC10660F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C34AC7-B44F-F8BE-04CB-E5AAA7D1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337D9-9834-2926-7C50-8F60B684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1C376F-7F61-D92E-803C-956525009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7E805-23F8-E064-E185-5B9D8469B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AD2D6E-5928-02EE-62E9-D402C7A5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232BF-3E41-02D2-9A7F-49CFF55A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6D3A5C-3993-CCBE-486E-BD9EBE58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9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20E581-772E-FAA6-41EA-524C175D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687AEF-BB34-BFD4-2118-00D1ED5F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5D89DB-FE1E-1EA9-D93A-60EF0D7D7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4EF3-11FD-4137-8C9E-BE0FC01B20F4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D3F4DC-7344-8BB7-0E69-382E5B2EC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4FC02-6240-90D5-E1EF-D46E4BB0D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3766-652A-49A4-8F1B-73E0491DD2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7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0E201D4E-174F-0843-2E5F-C68D2D099716}"/>
              </a:ext>
            </a:extLst>
          </p:cNvPr>
          <p:cNvSpPr/>
          <p:nvPr/>
        </p:nvSpPr>
        <p:spPr>
          <a:xfrm>
            <a:off x="3192000" y="1371942"/>
            <a:ext cx="900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ssdiagramm: Daten 3">
            <a:extLst>
              <a:ext uri="{FF2B5EF4-FFF2-40B4-BE49-F238E27FC236}">
                <a16:creationId xmlns:a16="http://schemas.microsoft.com/office/drawing/2014/main" id="{D2445ED7-5358-CDF6-F115-9C8DFA63FCFB}"/>
              </a:ext>
            </a:extLst>
          </p:cNvPr>
          <p:cNvSpPr/>
          <p:nvPr/>
        </p:nvSpPr>
        <p:spPr>
          <a:xfrm>
            <a:off x="3192000" y="4539531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94A631-3963-D845-FCDF-81C7F0115713}"/>
              </a:ext>
            </a:extLst>
          </p:cNvPr>
          <p:cNvSpPr txBox="1"/>
          <p:nvPr/>
        </p:nvSpPr>
        <p:spPr>
          <a:xfrm>
            <a:off x="3761167" y="434644"/>
            <a:ext cx="8430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Image Classification with ResNet50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475F719-FA88-8F63-8DD8-614435EC8C93}"/>
              </a:ext>
            </a:extLst>
          </p:cNvPr>
          <p:cNvSpPr txBox="1"/>
          <p:nvPr/>
        </p:nvSpPr>
        <p:spPr>
          <a:xfrm>
            <a:off x="3512284" y="3981824"/>
            <a:ext cx="72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Deep learning exploration using the  CIFAR-10 dataset</a:t>
            </a:r>
          </a:p>
        </p:txBody>
      </p:sp>
      <p:sp>
        <p:nvSpPr>
          <p:cNvPr id="30" name="Flussdiagramm: Daten 3">
            <a:extLst>
              <a:ext uri="{FF2B5EF4-FFF2-40B4-BE49-F238E27FC236}">
                <a16:creationId xmlns:a16="http://schemas.microsoft.com/office/drawing/2014/main" id="{1C2377A9-2589-AA10-BE02-B1D4DEC169D7}"/>
              </a:ext>
            </a:extLst>
          </p:cNvPr>
          <p:cNvSpPr/>
          <p:nvPr/>
        </p:nvSpPr>
        <p:spPr>
          <a:xfrm>
            <a:off x="3192000" y="2486585"/>
            <a:ext cx="900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22D5C83-838F-4F21-520B-81025DE77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9" y="587596"/>
            <a:ext cx="2873829" cy="4310743"/>
          </a:xfrm>
          <a:prstGeom prst="rect">
            <a:avLst/>
          </a:prstGeom>
        </p:spPr>
      </p:pic>
      <p:sp>
        <p:nvSpPr>
          <p:cNvPr id="33" name="Flussdiagramm: Daten 3">
            <a:extLst>
              <a:ext uri="{FF2B5EF4-FFF2-40B4-BE49-F238E27FC236}">
                <a16:creationId xmlns:a16="http://schemas.microsoft.com/office/drawing/2014/main" id="{48737A1C-50AC-2EAB-0D33-5AE16C564A16}"/>
              </a:ext>
            </a:extLst>
          </p:cNvPr>
          <p:cNvSpPr/>
          <p:nvPr/>
        </p:nvSpPr>
        <p:spPr>
          <a:xfrm>
            <a:off x="3192000" y="5097238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3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EFD62-F763-42B4-737D-4B9C6011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92C13EF7-9D72-F899-EE88-4B702FC24B31}"/>
              </a:ext>
            </a:extLst>
          </p:cNvPr>
          <p:cNvSpPr/>
          <p:nvPr/>
        </p:nvSpPr>
        <p:spPr>
          <a:xfrm>
            <a:off x="0" y="1152903"/>
            <a:ext cx="432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ussdiagramm: Daten 3">
            <a:extLst>
              <a:ext uri="{FF2B5EF4-FFF2-40B4-BE49-F238E27FC236}">
                <a16:creationId xmlns:a16="http://schemas.microsoft.com/office/drawing/2014/main" id="{AD5B4282-9666-4ADF-601D-611830FD6DD8}"/>
              </a:ext>
            </a:extLst>
          </p:cNvPr>
          <p:cNvSpPr/>
          <p:nvPr/>
        </p:nvSpPr>
        <p:spPr>
          <a:xfrm>
            <a:off x="0" y="2449473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ussdiagramm: Daten 3">
            <a:extLst>
              <a:ext uri="{FF2B5EF4-FFF2-40B4-BE49-F238E27FC236}">
                <a16:creationId xmlns:a16="http://schemas.microsoft.com/office/drawing/2014/main" id="{BE96F13B-8A6F-8FC7-F05E-391F251323CE}"/>
              </a:ext>
            </a:extLst>
          </p:cNvPr>
          <p:cNvSpPr/>
          <p:nvPr/>
        </p:nvSpPr>
        <p:spPr>
          <a:xfrm>
            <a:off x="0" y="3037578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ussdiagramm: Daten 3">
            <a:extLst>
              <a:ext uri="{FF2B5EF4-FFF2-40B4-BE49-F238E27FC236}">
                <a16:creationId xmlns:a16="http://schemas.microsoft.com/office/drawing/2014/main" id="{A8FFED45-F8AD-FF81-CB66-7998DABDD7EA}"/>
              </a:ext>
            </a:extLst>
          </p:cNvPr>
          <p:cNvSpPr/>
          <p:nvPr/>
        </p:nvSpPr>
        <p:spPr>
          <a:xfrm>
            <a:off x="0" y="3627476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ssdiagramm: Daten 3">
            <a:extLst>
              <a:ext uri="{FF2B5EF4-FFF2-40B4-BE49-F238E27FC236}">
                <a16:creationId xmlns:a16="http://schemas.microsoft.com/office/drawing/2014/main" id="{63C69E18-380F-7070-B8AE-F790B8AE3F44}"/>
              </a:ext>
            </a:extLst>
          </p:cNvPr>
          <p:cNvSpPr/>
          <p:nvPr/>
        </p:nvSpPr>
        <p:spPr>
          <a:xfrm>
            <a:off x="0" y="4217374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ussdiagramm: Daten 3">
            <a:extLst>
              <a:ext uri="{FF2B5EF4-FFF2-40B4-BE49-F238E27FC236}">
                <a16:creationId xmlns:a16="http://schemas.microsoft.com/office/drawing/2014/main" id="{D1F24925-EE30-026A-DBD3-D9AA5F0AC0D9}"/>
              </a:ext>
            </a:extLst>
          </p:cNvPr>
          <p:cNvSpPr/>
          <p:nvPr/>
        </p:nvSpPr>
        <p:spPr>
          <a:xfrm>
            <a:off x="0" y="4811720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Daten 3">
            <a:extLst>
              <a:ext uri="{FF2B5EF4-FFF2-40B4-BE49-F238E27FC236}">
                <a16:creationId xmlns:a16="http://schemas.microsoft.com/office/drawing/2014/main" id="{9B355280-273E-047B-01D3-71A7B841D3A6}"/>
              </a:ext>
            </a:extLst>
          </p:cNvPr>
          <p:cNvSpPr/>
          <p:nvPr/>
        </p:nvSpPr>
        <p:spPr>
          <a:xfrm>
            <a:off x="0" y="5406066"/>
            <a:ext cx="72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EA3D9B0-853A-708F-0B8F-4E7CB0D232FC}"/>
              </a:ext>
            </a:extLst>
          </p:cNvPr>
          <p:cNvSpPr txBox="1"/>
          <p:nvPr/>
        </p:nvSpPr>
        <p:spPr>
          <a:xfrm>
            <a:off x="569167" y="215605"/>
            <a:ext cx="8430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Content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CD0CDD8-A5EF-5789-C95E-845D93BD2B82}"/>
              </a:ext>
            </a:extLst>
          </p:cNvPr>
          <p:cNvSpPr txBox="1"/>
          <p:nvPr/>
        </p:nvSpPr>
        <p:spPr>
          <a:xfrm>
            <a:off x="320287" y="3663476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4. Mitigation Strategies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2BF6D65-D1DB-693E-1133-9FF0FBDD084E}"/>
              </a:ext>
            </a:extLst>
          </p:cNvPr>
          <p:cNvSpPr txBox="1"/>
          <p:nvPr/>
        </p:nvSpPr>
        <p:spPr>
          <a:xfrm>
            <a:off x="320284" y="30690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3. Key Challenges with ResNet50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C2C03ED-6C54-8CE2-967E-84ED233B041B}"/>
              </a:ext>
            </a:extLst>
          </p:cNvPr>
          <p:cNvSpPr txBox="1"/>
          <p:nvPr/>
        </p:nvSpPr>
        <p:spPr>
          <a:xfrm>
            <a:off x="320287" y="2481664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2. ResNet50 Architecture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DE53E7-C56A-EB5B-03E8-54472FE8EE1B}"/>
              </a:ext>
            </a:extLst>
          </p:cNvPr>
          <p:cNvSpPr txBox="1"/>
          <p:nvPr/>
        </p:nvSpPr>
        <p:spPr>
          <a:xfrm>
            <a:off x="320284" y="1891766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1. The CIFAR-10 Dataset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991527B-2A7E-BED3-1632-8BB9F493D3F3}"/>
              </a:ext>
            </a:extLst>
          </p:cNvPr>
          <p:cNvSpPr txBox="1"/>
          <p:nvPr/>
        </p:nvSpPr>
        <p:spPr>
          <a:xfrm>
            <a:off x="320287" y="4253373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5. Best Model Performance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1EBB33B-4EFB-3CF5-3C2E-1DCE39CB8931}"/>
              </a:ext>
            </a:extLst>
          </p:cNvPr>
          <p:cNvSpPr txBox="1"/>
          <p:nvPr/>
        </p:nvSpPr>
        <p:spPr>
          <a:xfrm>
            <a:off x="320284" y="484327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6. Next Steps &amp; Challenges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710482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689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AFE46D-0E7A-CBB9-DAC9-7D17CEBC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1F27C74B-756C-8875-6502-7DBD50E7AC41}"/>
              </a:ext>
            </a:extLst>
          </p:cNvPr>
          <p:cNvSpPr/>
          <p:nvPr/>
        </p:nvSpPr>
        <p:spPr>
          <a:xfrm>
            <a:off x="0" y="1159294"/>
            <a:ext cx="1008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151DBC-EA6C-56DB-B476-BDEE9AF0A5FE}"/>
              </a:ext>
            </a:extLst>
          </p:cNvPr>
          <p:cNvSpPr txBox="1"/>
          <p:nvPr/>
        </p:nvSpPr>
        <p:spPr>
          <a:xfrm>
            <a:off x="569166" y="221996"/>
            <a:ext cx="1007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1. The CIFAR-10 Dataset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5B7E59A-9A1B-15F5-F0AE-ECFC0D48D116}"/>
              </a:ext>
            </a:extLst>
          </p:cNvPr>
          <p:cNvSpPr txBox="1"/>
          <p:nvPr/>
        </p:nvSpPr>
        <p:spPr>
          <a:xfrm>
            <a:off x="211460" y="1422325"/>
            <a:ext cx="95981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60 000 color images across 10 classes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32 x 32 pixel resolution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6 000 images per category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Training: 10K | Testing: 10K</a:t>
            </a:r>
          </a:p>
          <a:p>
            <a:endParaRPr lang="en-US" sz="3600" dirty="0">
              <a:solidFill>
                <a:srgbClr val="283F1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0BF84D-C04D-BB08-E4F1-1906E250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24" y="1756005"/>
            <a:ext cx="4982613" cy="51019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B663E4-D6A3-1320-606C-B7425C42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3" y="3423600"/>
            <a:ext cx="5756988" cy="3434400"/>
          </a:xfrm>
          <a:prstGeom prst="rect">
            <a:avLst/>
          </a:prstGeom>
        </p:spPr>
      </p:pic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935635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9462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F64D1-E836-ABFC-33A9-051E17B69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7A4A6185-D79E-6A85-0F49-91156F6697C2}"/>
              </a:ext>
            </a:extLst>
          </p:cNvPr>
          <p:cNvSpPr/>
          <p:nvPr/>
        </p:nvSpPr>
        <p:spPr>
          <a:xfrm>
            <a:off x="0" y="1152902"/>
            <a:ext cx="1044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1FBDD5-24BD-B601-3B0D-8EDB4C942FDD}"/>
              </a:ext>
            </a:extLst>
          </p:cNvPr>
          <p:cNvSpPr txBox="1"/>
          <p:nvPr/>
        </p:nvSpPr>
        <p:spPr>
          <a:xfrm>
            <a:off x="569167" y="215605"/>
            <a:ext cx="9574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2. ResNet50 Architecture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34760E4-2833-E51F-7AFC-742FB501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72" y="3931409"/>
            <a:ext cx="4771954" cy="2917341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A0AA73B-9EEE-D482-BD00-83B4013659FA}"/>
              </a:ext>
            </a:extLst>
          </p:cNvPr>
          <p:cNvSpPr/>
          <p:nvPr/>
        </p:nvSpPr>
        <p:spPr>
          <a:xfrm>
            <a:off x="186611" y="1744824"/>
            <a:ext cx="576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Macro Architecture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Convolution and max pooling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Residual Blocks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Global Average Pooling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0F69806-DDA1-5F26-3CC3-66FD9B1AF534}"/>
              </a:ext>
            </a:extLst>
          </p:cNvPr>
          <p:cNvSpPr/>
          <p:nvPr/>
        </p:nvSpPr>
        <p:spPr>
          <a:xfrm>
            <a:off x="186317" y="4233714"/>
            <a:ext cx="576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Bottleneck Blocks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Convolution and max pooling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Residual Blocks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Global Average Pooling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4D32C27-1462-5B17-C604-C3AF436102A5}"/>
              </a:ext>
            </a:extLst>
          </p:cNvPr>
          <p:cNvSpPr/>
          <p:nvPr/>
        </p:nvSpPr>
        <p:spPr>
          <a:xfrm>
            <a:off x="6259749" y="1771409"/>
            <a:ext cx="576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Technical Specs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Input Resolution: 224x224x3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Parameteres: 25.6 Million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GFLOPS: 3.8</a:t>
            </a:r>
          </a:p>
        </p:txBody>
      </p:sp>
      <p:sp>
        <p:nvSpPr>
          <p:cNvPr id="15" name="Flussdiagramm: Daten 3">
            <a:extLst>
              <a:ext uri="{FF2B5EF4-FFF2-40B4-BE49-F238E27FC236}">
                <a16:creationId xmlns:a16="http://schemas.microsoft.com/office/drawing/2014/main" id="{6716C5ED-4038-A77F-6F05-F3A5674A6EC6}"/>
              </a:ext>
            </a:extLst>
          </p:cNvPr>
          <p:cNvSpPr/>
          <p:nvPr/>
        </p:nvSpPr>
        <p:spPr>
          <a:xfrm>
            <a:off x="186317" y="2335231"/>
            <a:ext cx="396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ssdiagramm: Daten 3">
            <a:extLst>
              <a:ext uri="{FF2B5EF4-FFF2-40B4-BE49-F238E27FC236}">
                <a16:creationId xmlns:a16="http://schemas.microsoft.com/office/drawing/2014/main" id="{F544E077-932B-3D22-3FAB-73A62D3D317E}"/>
              </a:ext>
            </a:extLst>
          </p:cNvPr>
          <p:cNvSpPr/>
          <p:nvPr/>
        </p:nvSpPr>
        <p:spPr>
          <a:xfrm>
            <a:off x="186317" y="4818065"/>
            <a:ext cx="396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ssdiagramm: Daten 3">
            <a:extLst>
              <a:ext uri="{FF2B5EF4-FFF2-40B4-BE49-F238E27FC236}">
                <a16:creationId xmlns:a16="http://schemas.microsoft.com/office/drawing/2014/main" id="{4CB39C50-B33E-2A12-B651-673064846D8A}"/>
              </a:ext>
            </a:extLst>
          </p:cNvPr>
          <p:cNvSpPr/>
          <p:nvPr/>
        </p:nvSpPr>
        <p:spPr>
          <a:xfrm>
            <a:off x="6259749" y="2335231"/>
            <a:ext cx="396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7843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2925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441D6-BB27-4D37-7539-F1D9DD55C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33469304-DADD-D3DB-C02F-3BBEA96C1E3C}"/>
              </a:ext>
            </a:extLst>
          </p:cNvPr>
          <p:cNvSpPr/>
          <p:nvPr/>
        </p:nvSpPr>
        <p:spPr>
          <a:xfrm>
            <a:off x="0" y="1152902"/>
            <a:ext cx="1224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CCDC8E-D337-6E26-3CD3-9C34B0F921B6}"/>
              </a:ext>
            </a:extLst>
          </p:cNvPr>
          <p:cNvSpPr txBox="1"/>
          <p:nvPr/>
        </p:nvSpPr>
        <p:spPr>
          <a:xfrm>
            <a:off x="569167" y="215605"/>
            <a:ext cx="11436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283F19"/>
                </a:solidFill>
              </a:rPr>
              <a:t>3. Key Challenges with ResNet50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8AC7D6B-C236-AEC7-CF9B-05CFB5856920}"/>
              </a:ext>
            </a:extLst>
          </p:cNvPr>
          <p:cNvSpPr/>
          <p:nvPr/>
        </p:nvSpPr>
        <p:spPr>
          <a:xfrm>
            <a:off x="186611" y="1744824"/>
            <a:ext cx="648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Overfitting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Model capacity exceeds dataset complexity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Limited training examples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348CE91-5AEC-6211-D724-5E07D388C490}"/>
              </a:ext>
            </a:extLst>
          </p:cNvPr>
          <p:cNvSpPr/>
          <p:nvPr/>
        </p:nvSpPr>
        <p:spPr>
          <a:xfrm>
            <a:off x="186317" y="4233714"/>
            <a:ext cx="648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Resolution Mismatch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CIFAR-10’s 32x32 vs. ImageNet’s 224x224 pixels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Feature maps collapse too quickly</a:t>
            </a:r>
          </a:p>
        </p:txBody>
      </p:sp>
      <p:sp>
        <p:nvSpPr>
          <p:cNvPr id="15" name="Flussdiagramm: Daten 3">
            <a:extLst>
              <a:ext uri="{FF2B5EF4-FFF2-40B4-BE49-F238E27FC236}">
                <a16:creationId xmlns:a16="http://schemas.microsoft.com/office/drawing/2014/main" id="{F89122D5-FDD0-AF9F-CE1D-6990115297C0}"/>
              </a:ext>
            </a:extLst>
          </p:cNvPr>
          <p:cNvSpPr/>
          <p:nvPr/>
        </p:nvSpPr>
        <p:spPr>
          <a:xfrm>
            <a:off x="186317" y="2335231"/>
            <a:ext cx="432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ssdiagramm: Daten 3">
            <a:extLst>
              <a:ext uri="{FF2B5EF4-FFF2-40B4-BE49-F238E27FC236}">
                <a16:creationId xmlns:a16="http://schemas.microsoft.com/office/drawing/2014/main" id="{6D0D67EC-64EA-544C-BE4D-125943DF5DA8}"/>
              </a:ext>
            </a:extLst>
          </p:cNvPr>
          <p:cNvSpPr/>
          <p:nvPr/>
        </p:nvSpPr>
        <p:spPr>
          <a:xfrm>
            <a:off x="186317" y="4818065"/>
            <a:ext cx="432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C3F9109-5486-17E9-BA74-79805D99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59" y="1348023"/>
            <a:ext cx="5518266" cy="5518266"/>
          </a:xfrm>
          <a:prstGeom prst="rect">
            <a:avLst/>
          </a:prstGeom>
        </p:spPr>
      </p:pic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301310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055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4558C-4C8D-6422-905B-17FFD124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4652AC8-CB88-F83B-34D7-A71C27C0C487}"/>
              </a:ext>
            </a:extLst>
          </p:cNvPr>
          <p:cNvSpPr/>
          <p:nvPr/>
        </p:nvSpPr>
        <p:spPr>
          <a:xfrm>
            <a:off x="186317" y="1458000"/>
            <a:ext cx="5760000" cy="5325082"/>
          </a:xfrm>
          <a:prstGeom prst="roundRect">
            <a:avLst>
              <a:gd name="adj" fmla="val 6789"/>
            </a:avLst>
          </a:prstGeom>
          <a:solidFill>
            <a:srgbClr val="005500">
              <a:alpha val="25000"/>
            </a:srgbClr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</a:t>
            </a:r>
          </a:p>
        </p:txBody>
      </p:sp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05C3DD00-6710-FB88-2B0D-75BB5FBFBE41}"/>
              </a:ext>
            </a:extLst>
          </p:cNvPr>
          <p:cNvSpPr/>
          <p:nvPr/>
        </p:nvSpPr>
        <p:spPr>
          <a:xfrm>
            <a:off x="0" y="1152902"/>
            <a:ext cx="972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78E8D9-130E-F9D7-F0A7-DC9BC625E2F6}"/>
              </a:ext>
            </a:extLst>
          </p:cNvPr>
          <p:cNvSpPr txBox="1"/>
          <p:nvPr/>
        </p:nvSpPr>
        <p:spPr>
          <a:xfrm>
            <a:off x="569167" y="215605"/>
            <a:ext cx="11436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4. Mitigation Strategies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CB384ED-9197-9B69-11DC-32A39BC93214}"/>
              </a:ext>
            </a:extLst>
          </p:cNvPr>
          <p:cNvSpPr/>
          <p:nvPr/>
        </p:nvSpPr>
        <p:spPr>
          <a:xfrm>
            <a:off x="186611" y="2134192"/>
            <a:ext cx="5759706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Dropout Layers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Deactivation of neurons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Prevent co-adaption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83F19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30C1030-BD66-2D2D-730F-2F69F85C5B34}"/>
              </a:ext>
            </a:extLst>
          </p:cNvPr>
          <p:cNvSpPr/>
          <p:nvPr/>
        </p:nvSpPr>
        <p:spPr>
          <a:xfrm>
            <a:off x="186317" y="4623082"/>
            <a:ext cx="5759706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Augmentation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Expand training set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Rotation, flipping, cropping, color jittering</a:t>
            </a:r>
          </a:p>
        </p:txBody>
      </p:sp>
      <p:sp>
        <p:nvSpPr>
          <p:cNvPr id="15" name="Flussdiagramm: Daten 3">
            <a:extLst>
              <a:ext uri="{FF2B5EF4-FFF2-40B4-BE49-F238E27FC236}">
                <a16:creationId xmlns:a16="http://schemas.microsoft.com/office/drawing/2014/main" id="{5E752260-A82F-092D-2963-60CCD2A55818}"/>
              </a:ext>
            </a:extLst>
          </p:cNvPr>
          <p:cNvSpPr/>
          <p:nvPr/>
        </p:nvSpPr>
        <p:spPr>
          <a:xfrm>
            <a:off x="186316" y="2724599"/>
            <a:ext cx="4607765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ussdiagramm: Daten 3">
            <a:extLst>
              <a:ext uri="{FF2B5EF4-FFF2-40B4-BE49-F238E27FC236}">
                <a16:creationId xmlns:a16="http://schemas.microsoft.com/office/drawing/2014/main" id="{1B433D2C-E066-E2B1-509E-35B88A10FFBC}"/>
              </a:ext>
            </a:extLst>
          </p:cNvPr>
          <p:cNvSpPr/>
          <p:nvPr/>
        </p:nvSpPr>
        <p:spPr>
          <a:xfrm>
            <a:off x="186316" y="5207433"/>
            <a:ext cx="4607765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057772-38EB-3F61-7F66-6A418563EDB0}"/>
              </a:ext>
            </a:extLst>
          </p:cNvPr>
          <p:cNvSpPr txBox="1"/>
          <p:nvPr/>
        </p:nvSpPr>
        <p:spPr>
          <a:xfrm>
            <a:off x="186316" y="142165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Overfitting Solutions</a:t>
            </a:r>
          </a:p>
        </p:txBody>
      </p:sp>
      <p:sp>
        <p:nvSpPr>
          <p:cNvPr id="10" name="Flussdiagramm: Daten 3">
            <a:extLst>
              <a:ext uri="{FF2B5EF4-FFF2-40B4-BE49-F238E27FC236}">
                <a16:creationId xmlns:a16="http://schemas.microsoft.com/office/drawing/2014/main" id="{EF093006-FC73-9648-F85C-72DDD6D77724}"/>
              </a:ext>
            </a:extLst>
          </p:cNvPr>
          <p:cNvSpPr/>
          <p:nvPr/>
        </p:nvSpPr>
        <p:spPr>
          <a:xfrm>
            <a:off x="186315" y="2000285"/>
            <a:ext cx="4607765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3706226-82DA-82F1-3E6E-D1FE6C267786}"/>
              </a:ext>
            </a:extLst>
          </p:cNvPr>
          <p:cNvSpPr/>
          <p:nvPr/>
        </p:nvSpPr>
        <p:spPr>
          <a:xfrm>
            <a:off x="6245389" y="1458000"/>
            <a:ext cx="5760000" cy="5325082"/>
          </a:xfrm>
          <a:prstGeom prst="roundRect">
            <a:avLst>
              <a:gd name="adj" fmla="val 6789"/>
            </a:avLst>
          </a:prstGeom>
          <a:solidFill>
            <a:srgbClr val="005500">
              <a:alpha val="25000"/>
            </a:srgbClr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FF200B8-9AF9-DE3E-DAA6-C574A11547E4}"/>
              </a:ext>
            </a:extLst>
          </p:cNvPr>
          <p:cNvSpPr/>
          <p:nvPr/>
        </p:nvSpPr>
        <p:spPr>
          <a:xfrm>
            <a:off x="6245683" y="2134192"/>
            <a:ext cx="5759706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Upscaling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32x32 to 224x224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Matching ResNet50’s expected solution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1907174-87EF-C1BF-B352-A59028EE996E}"/>
              </a:ext>
            </a:extLst>
          </p:cNvPr>
          <p:cNvSpPr/>
          <p:nvPr/>
        </p:nvSpPr>
        <p:spPr>
          <a:xfrm>
            <a:off x="6245389" y="4623082"/>
            <a:ext cx="5759706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Learning Rate Tuning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CIFAR-10’s 32x32 vs. ImageNet’s 224x224 pixels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Feature maps collapse too</a:t>
            </a:r>
          </a:p>
        </p:txBody>
      </p:sp>
      <p:sp>
        <p:nvSpPr>
          <p:cNvPr id="14" name="Flussdiagramm: Daten 3">
            <a:extLst>
              <a:ext uri="{FF2B5EF4-FFF2-40B4-BE49-F238E27FC236}">
                <a16:creationId xmlns:a16="http://schemas.microsoft.com/office/drawing/2014/main" id="{EFCE3BA9-D26A-DC42-2DE1-A368CBC8726B}"/>
              </a:ext>
            </a:extLst>
          </p:cNvPr>
          <p:cNvSpPr/>
          <p:nvPr/>
        </p:nvSpPr>
        <p:spPr>
          <a:xfrm>
            <a:off x="6245388" y="2724599"/>
            <a:ext cx="4607765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ussdiagramm: Daten 3">
            <a:extLst>
              <a:ext uri="{FF2B5EF4-FFF2-40B4-BE49-F238E27FC236}">
                <a16:creationId xmlns:a16="http://schemas.microsoft.com/office/drawing/2014/main" id="{98B59A81-DC81-7DB7-E7A5-DBB7F2A716E3}"/>
              </a:ext>
            </a:extLst>
          </p:cNvPr>
          <p:cNvSpPr/>
          <p:nvPr/>
        </p:nvSpPr>
        <p:spPr>
          <a:xfrm>
            <a:off x="6245388" y="5207433"/>
            <a:ext cx="4607765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7972DFF-37C0-226D-8B77-9DE6C54967E4}"/>
              </a:ext>
            </a:extLst>
          </p:cNvPr>
          <p:cNvSpPr txBox="1"/>
          <p:nvPr/>
        </p:nvSpPr>
        <p:spPr>
          <a:xfrm>
            <a:off x="6245388" y="142165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83F19"/>
                </a:solidFill>
              </a:rPr>
              <a:t>Convergence Enhancement</a:t>
            </a:r>
          </a:p>
        </p:txBody>
      </p:sp>
      <p:sp>
        <p:nvSpPr>
          <p:cNvPr id="21" name="Flussdiagramm: Daten 3">
            <a:extLst>
              <a:ext uri="{FF2B5EF4-FFF2-40B4-BE49-F238E27FC236}">
                <a16:creationId xmlns:a16="http://schemas.microsoft.com/office/drawing/2014/main" id="{5D167171-2DFF-0A7D-C154-10F4EE41875A}"/>
              </a:ext>
            </a:extLst>
          </p:cNvPr>
          <p:cNvSpPr/>
          <p:nvPr/>
        </p:nvSpPr>
        <p:spPr>
          <a:xfrm>
            <a:off x="6245386" y="2000285"/>
            <a:ext cx="540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81916"/>
              </p:ext>
            </p:extLst>
          </p:nvPr>
        </p:nvGraphicFramePr>
        <p:xfrm>
          <a:off x="11472000" y="-10956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5294F-D41F-901D-B44A-D22A9AED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449E9B91-5A9C-FA9A-9115-45417C51118F}"/>
              </a:ext>
            </a:extLst>
          </p:cNvPr>
          <p:cNvSpPr/>
          <p:nvPr/>
        </p:nvSpPr>
        <p:spPr>
          <a:xfrm>
            <a:off x="0" y="1152902"/>
            <a:ext cx="1152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C143AC-ED79-3CBE-615B-9BE71B24E807}"/>
              </a:ext>
            </a:extLst>
          </p:cNvPr>
          <p:cNvSpPr txBox="1"/>
          <p:nvPr/>
        </p:nvSpPr>
        <p:spPr>
          <a:xfrm>
            <a:off x="569167" y="215605"/>
            <a:ext cx="11436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5. Best Model Performance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882A599-01D7-F64D-D042-5D72A9388BD0}"/>
              </a:ext>
            </a:extLst>
          </p:cNvPr>
          <p:cNvSpPr/>
          <p:nvPr/>
        </p:nvSpPr>
        <p:spPr>
          <a:xfrm>
            <a:off x="146742" y="2183324"/>
            <a:ext cx="11898516" cy="14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endParaRPr lang="en-US" dirty="0"/>
          </a:p>
          <a:p>
            <a:r>
              <a:rPr lang="en-US" sz="3200" dirty="0">
                <a:solidFill>
                  <a:srgbClr val="283F19"/>
                </a:solidFill>
              </a:rPr>
              <a:t>2x Dropout 0.25 | 3x Dense | Global Average Pooling 2D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208CB0E-997B-73B9-CDF6-6E82F28E3D07}"/>
              </a:ext>
            </a:extLst>
          </p:cNvPr>
          <p:cNvSpPr/>
          <p:nvPr/>
        </p:nvSpPr>
        <p:spPr>
          <a:xfrm>
            <a:off x="259298" y="2260550"/>
            <a:ext cx="540000" cy="540000"/>
          </a:xfrm>
          <a:prstGeom prst="ellipse">
            <a:avLst/>
          </a:prstGeom>
          <a:solidFill>
            <a:srgbClr val="283F19"/>
          </a:solidFill>
          <a:ln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1782745D-F831-BCA8-F2A9-576D29378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98" y="2350550"/>
            <a:ext cx="360000" cy="3600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6EC3424-25AE-2754-521A-70BD0B124339}"/>
              </a:ext>
            </a:extLst>
          </p:cNvPr>
          <p:cNvSpPr/>
          <p:nvPr/>
        </p:nvSpPr>
        <p:spPr>
          <a:xfrm>
            <a:off x="146742" y="3713324"/>
            <a:ext cx="11898516" cy="14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endParaRPr lang="en-US" sz="3600" dirty="0">
              <a:solidFill>
                <a:srgbClr val="283F19"/>
              </a:solidFill>
            </a:endParaRPr>
          </a:p>
          <a:p>
            <a:r>
              <a:rPr lang="en-US" sz="3200" dirty="0">
                <a:solidFill>
                  <a:srgbClr val="283F19"/>
                </a:solidFill>
              </a:rPr>
              <a:t>Input: 224x224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34698CD-3331-B44A-3D66-92DA6907D0F3}"/>
              </a:ext>
            </a:extLst>
          </p:cNvPr>
          <p:cNvSpPr/>
          <p:nvPr/>
        </p:nvSpPr>
        <p:spPr>
          <a:xfrm>
            <a:off x="259298" y="3790550"/>
            <a:ext cx="540000" cy="540000"/>
          </a:xfrm>
          <a:prstGeom prst="ellipse">
            <a:avLst/>
          </a:prstGeom>
          <a:solidFill>
            <a:srgbClr val="283F19"/>
          </a:solidFill>
          <a:ln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0A3BD5C-36DD-715F-098A-E91BD4152853}"/>
              </a:ext>
            </a:extLst>
          </p:cNvPr>
          <p:cNvSpPr/>
          <p:nvPr/>
        </p:nvSpPr>
        <p:spPr>
          <a:xfrm>
            <a:off x="146742" y="5243324"/>
            <a:ext cx="11898516" cy="14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endParaRPr lang="en-US" sz="3600" dirty="0">
              <a:solidFill>
                <a:srgbClr val="283F19"/>
              </a:solidFill>
            </a:endParaRPr>
          </a:p>
          <a:p>
            <a:r>
              <a:rPr lang="en-US" sz="3200" dirty="0">
                <a:solidFill>
                  <a:srgbClr val="283F19"/>
                </a:solidFill>
              </a:rPr>
              <a:t>Augmentation: Random Flip | Rotation | Brightness | Contrast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96F4A56-F14C-A934-DD13-D198B234C276}"/>
              </a:ext>
            </a:extLst>
          </p:cNvPr>
          <p:cNvSpPr/>
          <p:nvPr/>
        </p:nvSpPr>
        <p:spPr>
          <a:xfrm>
            <a:off x="259298" y="5320550"/>
            <a:ext cx="540000" cy="540000"/>
          </a:xfrm>
          <a:prstGeom prst="ellipse">
            <a:avLst/>
          </a:prstGeom>
          <a:solidFill>
            <a:srgbClr val="283F19"/>
          </a:solidFill>
          <a:ln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B64F019-B6F9-CBC8-258F-423D3990D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298" y="3886066"/>
            <a:ext cx="360000" cy="360000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7A305EB-433E-394F-9B30-E92C8DC76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298" y="5410550"/>
            <a:ext cx="360000" cy="36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D85A4A1-90C6-BA8A-764E-2111D8EA53AD}"/>
              </a:ext>
            </a:extLst>
          </p:cNvPr>
          <p:cNvSpPr/>
          <p:nvPr/>
        </p:nvSpPr>
        <p:spPr>
          <a:xfrm>
            <a:off x="504723" y="1383160"/>
            <a:ext cx="5400000" cy="635324"/>
          </a:xfrm>
          <a:prstGeom prst="roundRect">
            <a:avLst>
              <a:gd name="adj" fmla="val 32276"/>
            </a:avLst>
          </a:prstGeom>
          <a:solidFill>
            <a:srgbClr val="005500">
              <a:alpha val="25000"/>
            </a:srgbClr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83F19"/>
                </a:solidFill>
              </a:rPr>
              <a:t>Accuracy: 86.82 %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E46D568D-0DDD-7A3B-222D-57A7E8A6792D}"/>
              </a:ext>
            </a:extLst>
          </p:cNvPr>
          <p:cNvSpPr/>
          <p:nvPr/>
        </p:nvSpPr>
        <p:spPr>
          <a:xfrm>
            <a:off x="6287278" y="1383160"/>
            <a:ext cx="5400000" cy="635324"/>
          </a:xfrm>
          <a:prstGeom prst="roundRect">
            <a:avLst>
              <a:gd name="adj" fmla="val 32276"/>
            </a:avLst>
          </a:prstGeom>
          <a:solidFill>
            <a:srgbClr val="005500">
              <a:alpha val="25000"/>
            </a:srgbClr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83F19"/>
                </a:solidFill>
              </a:rPr>
              <a:t>Loss: 0.47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899428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41291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DD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447A9-0496-0370-EA12-90F339E5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Daten 3">
            <a:extLst>
              <a:ext uri="{FF2B5EF4-FFF2-40B4-BE49-F238E27FC236}">
                <a16:creationId xmlns:a16="http://schemas.microsoft.com/office/drawing/2014/main" id="{2BC448AF-5832-82CF-5487-E7EAB214C692}"/>
              </a:ext>
            </a:extLst>
          </p:cNvPr>
          <p:cNvSpPr/>
          <p:nvPr/>
        </p:nvSpPr>
        <p:spPr>
          <a:xfrm>
            <a:off x="0" y="1159294"/>
            <a:ext cx="11160000" cy="72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1740C4-113C-26F9-5B00-EF9CAF208B4A}"/>
              </a:ext>
            </a:extLst>
          </p:cNvPr>
          <p:cNvSpPr txBox="1"/>
          <p:nvPr/>
        </p:nvSpPr>
        <p:spPr>
          <a:xfrm>
            <a:off x="569165" y="221996"/>
            <a:ext cx="10851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83F19"/>
                </a:solidFill>
              </a:rPr>
              <a:t>6. Next Steps &amp; Challenges</a:t>
            </a:r>
          </a:p>
        </p:txBody>
      </p:sp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A9FFCE89-BC4E-20C0-6373-F6133777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75" y="1435174"/>
            <a:ext cx="5422825" cy="5422825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623CCD8-6B5F-C43B-29FA-0C6C87392065}"/>
              </a:ext>
            </a:extLst>
          </p:cNvPr>
          <p:cNvSpPr/>
          <p:nvPr/>
        </p:nvSpPr>
        <p:spPr>
          <a:xfrm>
            <a:off x="479460" y="1698701"/>
            <a:ext cx="594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Next Steps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Iterative refinement of: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Hyperparameter exploration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Preprocessing exploration</a:t>
            </a:r>
          </a:p>
        </p:txBody>
      </p:sp>
      <p:sp>
        <p:nvSpPr>
          <p:cNvPr id="6" name="Flussdiagramm: Daten 3">
            <a:extLst>
              <a:ext uri="{FF2B5EF4-FFF2-40B4-BE49-F238E27FC236}">
                <a16:creationId xmlns:a16="http://schemas.microsoft.com/office/drawing/2014/main" id="{ED3877E2-29F6-BC8B-800D-FAE67012AA77}"/>
              </a:ext>
            </a:extLst>
          </p:cNvPr>
          <p:cNvSpPr/>
          <p:nvPr/>
        </p:nvSpPr>
        <p:spPr>
          <a:xfrm>
            <a:off x="562461" y="2289108"/>
            <a:ext cx="396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59A70EC-7B2B-F7E3-8BE1-27D237F14150}"/>
              </a:ext>
            </a:extLst>
          </p:cNvPr>
          <p:cNvSpPr/>
          <p:nvPr/>
        </p:nvSpPr>
        <p:spPr>
          <a:xfrm>
            <a:off x="479460" y="4135077"/>
            <a:ext cx="5940000" cy="216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83F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r>
              <a:rPr lang="en-US" sz="3600" dirty="0">
                <a:solidFill>
                  <a:srgbClr val="283F19"/>
                </a:solidFill>
              </a:rPr>
              <a:t>Challenges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Time intensive training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Many options to refine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83F19"/>
                </a:solidFill>
              </a:rPr>
              <a:t>Dependencies in preprocessing </a:t>
            </a:r>
          </a:p>
        </p:txBody>
      </p:sp>
      <p:sp>
        <p:nvSpPr>
          <p:cNvPr id="9" name="Flussdiagramm: Daten 3">
            <a:extLst>
              <a:ext uri="{FF2B5EF4-FFF2-40B4-BE49-F238E27FC236}">
                <a16:creationId xmlns:a16="http://schemas.microsoft.com/office/drawing/2014/main" id="{49C5EF5D-319A-D5AE-F948-938747CA3A74}"/>
              </a:ext>
            </a:extLst>
          </p:cNvPr>
          <p:cNvSpPr/>
          <p:nvPr/>
        </p:nvSpPr>
        <p:spPr>
          <a:xfrm>
            <a:off x="569166" y="4725484"/>
            <a:ext cx="3960000" cy="36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714 w 10000"/>
              <a:gd name="connsiteY1" fmla="*/ 49 h 10000"/>
              <a:gd name="connsiteX2" fmla="*/ 10000 w 10000"/>
              <a:gd name="connsiteY2" fmla="*/ 0 h 10000"/>
              <a:gd name="connsiteX3" fmla="*/ 9265 w 10000"/>
              <a:gd name="connsiteY3" fmla="*/ 9951 h 10000"/>
              <a:gd name="connsiteX4" fmla="*/ 0 w 10000"/>
              <a:gd name="connsiteY4" fmla="*/ 10000 h 10000"/>
              <a:gd name="connsiteX0" fmla="*/ 0 w 10000"/>
              <a:gd name="connsiteY0" fmla="*/ 10000 h 10097"/>
              <a:gd name="connsiteX1" fmla="*/ 714 w 10000"/>
              <a:gd name="connsiteY1" fmla="*/ 49 h 10097"/>
              <a:gd name="connsiteX2" fmla="*/ 10000 w 10000"/>
              <a:gd name="connsiteY2" fmla="*/ 0 h 10097"/>
              <a:gd name="connsiteX3" fmla="*/ 9265 w 10000"/>
              <a:gd name="connsiteY3" fmla="*/ 10097 h 10097"/>
              <a:gd name="connsiteX4" fmla="*/ 0 w 10000"/>
              <a:gd name="connsiteY4" fmla="*/ 10000 h 10097"/>
              <a:gd name="connsiteX0" fmla="*/ 0 w 10000"/>
              <a:gd name="connsiteY0" fmla="*/ 10049 h 10146"/>
              <a:gd name="connsiteX1" fmla="*/ 735 w 10000"/>
              <a:gd name="connsiteY1" fmla="*/ 0 h 10146"/>
              <a:gd name="connsiteX2" fmla="*/ 10000 w 10000"/>
              <a:gd name="connsiteY2" fmla="*/ 49 h 10146"/>
              <a:gd name="connsiteX3" fmla="*/ 9265 w 10000"/>
              <a:gd name="connsiteY3" fmla="*/ 10146 h 10146"/>
              <a:gd name="connsiteX4" fmla="*/ 0 w 10000"/>
              <a:gd name="connsiteY4" fmla="*/ 10049 h 10146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275 w 10000"/>
              <a:gd name="connsiteY3" fmla="*/ 10000 h 10049"/>
              <a:gd name="connsiteX4" fmla="*/ 0 w 10000"/>
              <a:gd name="connsiteY4" fmla="*/ 10049 h 10049"/>
              <a:gd name="connsiteX0" fmla="*/ 0 w 10000"/>
              <a:gd name="connsiteY0" fmla="*/ 10049 h 10049"/>
              <a:gd name="connsiteX1" fmla="*/ 735 w 10000"/>
              <a:gd name="connsiteY1" fmla="*/ 0 h 10049"/>
              <a:gd name="connsiteX2" fmla="*/ 10000 w 10000"/>
              <a:gd name="connsiteY2" fmla="*/ 49 h 10049"/>
              <a:gd name="connsiteX3" fmla="*/ 9344 w 10000"/>
              <a:gd name="connsiteY3" fmla="*/ 10049 h 10049"/>
              <a:gd name="connsiteX4" fmla="*/ 0 w 10000"/>
              <a:gd name="connsiteY4" fmla="*/ 10049 h 10049"/>
              <a:gd name="connsiteX0" fmla="*/ 0 w 10000"/>
              <a:gd name="connsiteY0" fmla="*/ 10000 h 10000"/>
              <a:gd name="connsiteX1" fmla="*/ 666 w 10000"/>
              <a:gd name="connsiteY1" fmla="*/ 0 h 10000"/>
              <a:gd name="connsiteX2" fmla="*/ 10000 w 10000"/>
              <a:gd name="connsiteY2" fmla="*/ 0 h 10000"/>
              <a:gd name="connsiteX3" fmla="*/ 934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38" y="6683"/>
                  <a:pt x="418" y="3366"/>
                  <a:pt x="666" y="0"/>
                </a:cubicBezTo>
                <a:lnTo>
                  <a:pt x="10000" y="0"/>
                </a:lnTo>
                <a:cubicBezTo>
                  <a:pt x="9758" y="3317"/>
                  <a:pt x="9586" y="6683"/>
                  <a:pt x="9344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283F19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44BAB11-C226-E53C-47D5-3388E8D0A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904781"/>
              </p:ext>
            </p:extLst>
          </p:nvPr>
        </p:nvGraphicFramePr>
        <p:xfrm>
          <a:off x="11472000" y="0"/>
          <a:ext cx="7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4683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Breitbild</PresentationFormat>
  <Paragraphs>69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Dupper</dc:creator>
  <cp:lastModifiedBy>Florian Dupper</cp:lastModifiedBy>
  <cp:revision>7</cp:revision>
  <dcterms:created xsi:type="dcterms:W3CDTF">2026-01-14T08:45:11Z</dcterms:created>
  <dcterms:modified xsi:type="dcterms:W3CDTF">2026-01-20T14:53:28Z</dcterms:modified>
</cp:coreProperties>
</file>